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19E"/>
    <a:srgbClr val="94BC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132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70763376800122"/>
          <c:y val="7.3548663596159192E-2"/>
          <c:w val="0.79359698093291575"/>
          <c:h val="0.643917843483066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Кв. м. общей площади</c:v>
                </c:pt>
              </c:strCache>
            </c:strRef>
          </c:tx>
          <c:spPr>
            <a:solidFill>
              <a:srgbClr val="94BCE0"/>
            </a:solid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349-4BD3-9910-FF162C234B53}"/>
              </c:ext>
            </c:extLst>
          </c:dPt>
          <c:dLbls>
            <c:dLbl>
              <c:idx val="0"/>
              <c:layout>
                <c:manualLayout>
                  <c:x val="-6.4094723502449418E-3"/>
                  <c:y val="-4.289694037572769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185026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349-4BD3-9910-FF162C234B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035559142293309E-3"/>
                  <c:y val="3.494006307369358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212024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349-4BD3-9910-FF162C234B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785454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Индивидуальные застройщики</c:v>
                </c:pt>
                <c:pt idx="1">
                  <c:v>Застройщики юридические лица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185026</c:v>
                </c:pt>
                <c:pt idx="1">
                  <c:v>212024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349-4BD3-9910-FF162C234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axId val="38580224"/>
        <c:axId val="38581760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В % к соответствующему периоду прошлого года</c:v>
                </c:pt>
              </c:strCache>
            </c:strRef>
          </c:tx>
          <c:spPr>
            <a:ln w="50800">
              <a:solidFill>
                <a:srgbClr val="00619E"/>
              </a:solidFill>
            </a:ln>
          </c:spPr>
          <c:marker>
            <c:symbol val="square"/>
            <c:size val="10"/>
            <c:spPr>
              <a:solidFill>
                <a:srgbClr val="F08766"/>
              </a:solidFill>
              <a:ln>
                <a:solidFill>
                  <a:srgbClr val="E95527"/>
                </a:solidFill>
              </a:ln>
            </c:spPr>
          </c:marker>
          <c:dLbls>
            <c:dLbl>
              <c:idx val="0"/>
              <c:layout>
                <c:manualLayout>
                  <c:x val="-5.1812672176308923E-2"/>
                  <c:y val="-6.82326621923937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146,3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349-4BD3-9910-FF162C234B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144,5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349-4BD3-9910-FF162C234B5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E95527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Индивидуальные застройщики</c:v>
                </c:pt>
                <c:pt idx="1">
                  <c:v>Застройщики юридические лица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146.30000000000001</c:v>
                </c:pt>
                <c:pt idx="1">
                  <c:v>144.5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0349-4BD3-9910-FF162C234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918592"/>
        <c:axId val="38583296"/>
      </c:lineChart>
      <c:catAx>
        <c:axId val="385802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581760"/>
        <c:crosses val="autoZero"/>
        <c:auto val="1"/>
        <c:lblAlgn val="ctr"/>
        <c:lblOffset val="800"/>
        <c:noMultiLvlLbl val="0"/>
      </c:catAx>
      <c:valAx>
        <c:axId val="38581760"/>
        <c:scaling>
          <c:orientation val="minMax"/>
          <c:max val="225000"/>
          <c:min val="0"/>
        </c:scaling>
        <c:delete val="0"/>
        <c:axPos val="l"/>
        <c:numFmt formatCode="0.0" sourceLinked="1"/>
        <c:majorTickMark val="cross"/>
        <c:minorTickMark val="none"/>
        <c:tickLblPos val="nextTo"/>
        <c:crossAx val="38580224"/>
        <c:crosses val="autoZero"/>
        <c:crossBetween val="between"/>
        <c:majorUnit val="30000"/>
      </c:valAx>
      <c:valAx>
        <c:axId val="38583296"/>
        <c:scaling>
          <c:orientation val="minMax"/>
          <c:max val="2000"/>
        </c:scaling>
        <c:delete val="0"/>
        <c:axPos val="r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5918592"/>
        <c:crosses val="max"/>
        <c:crossBetween val="between"/>
        <c:majorUnit val="400"/>
      </c:valAx>
      <c:catAx>
        <c:axId val="35918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858329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2.4145382670592463E-2"/>
          <c:y val="0.83562993774601491"/>
          <c:w val="0.96755940218216563"/>
          <c:h val="0.1501883069985378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24AC8B-B86E-4F2F-B0D4-8A0D0B140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FEEC6B1-EB0E-4DD2-9442-F3006C6C8D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70D5C7-7DD1-4C69-AB61-6A419643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1022B1-E285-4AE8-9738-CC55D9D9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BAB874-9F7E-4826-913A-2203D05E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89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D5789-3D15-40A8-8AB2-FB3F3DAF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FD4214B-C3E5-416B-A3FE-75AACCB66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525214B-654E-44CF-82EE-376E0779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9EB7B3B-9FB3-4E0D-96E0-03EFF634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283684-0A93-491D-803C-A741F6972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75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8D8370D-0AB2-436C-B878-06E88DCCC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86F47FA-3F14-4ADE-9DC3-861B1C1AC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38DA2E2-6B03-44E9-A361-6DA0D297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A8B6FAF-54B1-41A2-AF93-3BEB1AAB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14BE5D-C092-413A-8F46-3FE66BC3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473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2A0C72-32DC-4F47-A705-1328B4F5E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220D0E-131D-4558-881A-34DE21FA7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D9BB42B-CD9E-4A1C-B0C3-20D49692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1B55073-B35C-477B-8F97-206AC459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A156999-EB23-433F-B1A9-BA2026332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4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9904C14-D963-4703-A802-0A1FE2199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38A0BFF-72E1-4621-A0C6-507A199C1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0AF0C6-75B3-40AE-88D1-3DD19C1B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CEF7A39-956B-4A84-99B6-9C74131A4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08AF09A-A094-479C-A983-33FC3CB60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1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8A1054-7910-430C-B397-62E4C8A7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486326-2352-4047-810B-D72084EE2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D8BC1C3-A9F9-48D5-8AE9-F0DA6AFA15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BF4B53F-71E3-40E3-B698-320F32D19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2A23C5C-C0E8-4318-8E10-DE3F1C2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C678AF6-7056-48EA-9A19-D64453BE3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26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9E4136-BA9A-485D-83E3-7869C994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45D51A-4EB2-4C07-BF26-87CABFA56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EAB2B1A-2E3A-4809-B0C7-D2EBDDC3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FB939CE-61D8-4F23-855E-0FA093F23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76A7014-EB3C-47B6-AA2E-A99DC8EC6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076AACD-2260-4EBF-9C3A-EDAE51F6C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7F63FB8-8073-48A8-AA45-7B001DF5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580BA56-4A7C-40C8-A0FB-9EBF1549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07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6A0463-C60C-4F81-BE8B-8DDC452E4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5EEEE1D-EE83-46B0-A145-C113EE90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3DEF754-1DE0-4489-9F02-68A1B68F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ED96E32-A516-4E7C-BFA3-62F1706E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70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75F271A-B471-4D38-94E1-4B8BDF6F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B969E54-110B-4388-98D2-561E8A37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B701B95-DEF2-4038-9EC1-53B24D0F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5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A8300B-A467-40C1-89E6-D89F7706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B98B938-F12E-474B-AB62-476348AF4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AB34366-FC97-41DC-B254-0CD736319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1135188-2059-4652-9017-9D1E1EA5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C8A6F17-A173-4C6C-9FD1-57B42B8D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AABA847-FF3E-4605-A19C-4DF5B5FF1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93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3FDC5A-3A2B-427F-B264-ED24EE09A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09385FE-90D9-435C-ACDF-F4F0D54BDF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C2C9E1-CDAB-46B9-BD5C-91580451A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A9C0408-6B8E-4548-B1F4-0BD23969A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B2445EB-D0B8-4B9B-884D-F8A00247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94EFBF7-EE58-4840-8B6B-57111640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A918E6-FDB2-45CC-814B-800460CE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460AFA3-6AB9-4E55-B23E-A2A4DFC43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601F05-11FB-4B90-BD8A-AC2DF5AB18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0D65-5BEC-4CED-9DF4-956B0AF3F3B6}" type="datetimeFigureOut">
              <a:rPr lang="ru-RU" smtClean="0"/>
              <a:t>19.07.2021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6D5972-7232-4BCE-8F0A-D14EE3A1F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682AD9-B880-4166-9298-0328EC1A0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3872-2FC5-4E81-B5F7-A41993EC8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9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2DAF4C-F0F9-4F20-A37D-EC8006E27F15}"/>
              </a:ext>
            </a:extLst>
          </p:cNvPr>
          <p:cNvSpPr/>
          <p:nvPr/>
        </p:nvSpPr>
        <p:spPr>
          <a:xfrm>
            <a:off x="0" y="-8700"/>
            <a:ext cx="12192000" cy="878184"/>
          </a:xfrm>
          <a:prstGeom prst="rect">
            <a:avLst/>
          </a:prstGeom>
          <a:solidFill>
            <a:srgbClr val="94BCE0"/>
          </a:solidFill>
          <a:ln>
            <a:solidFill>
              <a:srgbClr val="94BCE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619E"/>
                </a:solidFill>
              </a:rPr>
              <a:t>Жилищное строительство в Алтайском крае в </a:t>
            </a:r>
            <a:r>
              <a:rPr lang="ru-RU" sz="2400" b="1" dirty="0" smtClean="0">
                <a:solidFill>
                  <a:srgbClr val="00619E"/>
                </a:solidFill>
              </a:rPr>
              <a:t>январе-июне </a:t>
            </a:r>
            <a:r>
              <a:rPr lang="ru-RU" sz="2400" b="1" dirty="0">
                <a:solidFill>
                  <a:srgbClr val="00619E"/>
                </a:solidFill>
              </a:rPr>
              <a:t>2021 года </a:t>
            </a:r>
          </a:p>
          <a:p>
            <a:pPr algn="ctr"/>
            <a:r>
              <a:rPr lang="ru-RU" sz="1200" dirty="0">
                <a:solidFill>
                  <a:srgbClr val="00619E"/>
                </a:solidFill>
              </a:rPr>
              <a:t>(с учетом жилых домов, построенных на земельных участках, предназначенных для ведения гражданами садоводства)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EF1E98C6-91D4-4AD5-A549-074EAAF35E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6262813"/>
              </p:ext>
            </p:extLst>
          </p:nvPr>
        </p:nvGraphicFramePr>
        <p:xfrm>
          <a:off x="5122016" y="2800583"/>
          <a:ext cx="6344360" cy="363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A911B8E-9395-4769-9041-532A0BC6A54B}"/>
              </a:ext>
            </a:extLst>
          </p:cNvPr>
          <p:cNvSpPr/>
          <p:nvPr/>
        </p:nvSpPr>
        <p:spPr>
          <a:xfrm>
            <a:off x="2" y="3588775"/>
            <a:ext cx="4042611" cy="833401"/>
          </a:xfrm>
          <a:prstGeom prst="rect">
            <a:avLst/>
          </a:prstGeom>
          <a:solidFill>
            <a:srgbClr val="00619E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63500" h="635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РАЙОНЫ (ГОРОДА) – ЛИДЕРЫ </a:t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(наибольшие темпы роста </a:t>
            </a:r>
            <a:br>
              <a:rPr lang="ru-RU" sz="1400" dirty="0">
                <a:solidFill>
                  <a:schemeClr val="bg1"/>
                </a:solidFill>
              </a:rPr>
            </a:br>
            <a:r>
              <a:rPr lang="ru-RU" sz="1400" dirty="0">
                <a:solidFill>
                  <a:schemeClr val="bg1"/>
                </a:solidFill>
              </a:rPr>
              <a:t>к соответствующему периоду прошлого года)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E32F1FD-B62A-4572-A24C-38C05504378E}"/>
              </a:ext>
            </a:extLst>
          </p:cNvPr>
          <p:cNvSpPr/>
          <p:nvPr/>
        </p:nvSpPr>
        <p:spPr>
          <a:xfrm>
            <a:off x="9345881" y="6386288"/>
            <a:ext cx="2826454" cy="41037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00619E"/>
                </a:solidFill>
                <a:latin typeface="Montserrat" pitchFamily="2" charset="0"/>
              </a:rPr>
              <a:t> </a:t>
            </a:r>
            <a:r>
              <a:rPr lang="ru-RU" b="1" dirty="0">
                <a:solidFill>
                  <a:srgbClr val="00619E"/>
                </a:solidFill>
                <a:latin typeface="Montserrat" pitchFamily="2" charset="0"/>
              </a:rPr>
              <a:t>АЛТАЙКРАЙСТАТ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A7530C1-4E39-412B-8BDF-6BBF9DBE6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878187"/>
            <a:ext cx="4042610" cy="271058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266790E2-CCF9-471A-AAA6-CD2F0CF54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3544" y="1139772"/>
            <a:ext cx="1037139" cy="54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38D05AF7-C4B1-4778-9545-65F329731CC6}"/>
              </a:ext>
            </a:extLst>
          </p:cNvPr>
          <p:cNvSpPr/>
          <p:nvPr/>
        </p:nvSpPr>
        <p:spPr>
          <a:xfrm>
            <a:off x="5818404" y="1122839"/>
            <a:ext cx="5597732" cy="4719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00619E"/>
                </a:solidFill>
              </a:rPr>
              <a:t>Построено</a:t>
            </a:r>
            <a:r>
              <a:rPr lang="en-US" sz="2600" b="1" dirty="0" smtClean="0">
                <a:solidFill>
                  <a:srgbClr val="00619E"/>
                </a:solidFill>
              </a:rPr>
              <a:t>:</a:t>
            </a:r>
            <a:r>
              <a:rPr lang="ru-RU" sz="2600" dirty="0" smtClean="0">
                <a:solidFill>
                  <a:srgbClr val="000000"/>
                </a:solidFill>
              </a:rPr>
              <a:t> 5580 новых квартир</a:t>
            </a:r>
            <a:endParaRPr lang="ru-RU" sz="2600" dirty="0">
              <a:solidFill>
                <a:srgbClr val="00000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F1599989-F4C0-44FC-97B6-24EE9B023A49}"/>
              </a:ext>
            </a:extLst>
          </p:cNvPr>
          <p:cNvSpPr/>
          <p:nvPr/>
        </p:nvSpPr>
        <p:spPr>
          <a:xfrm>
            <a:off x="5445090" y="1961711"/>
            <a:ext cx="6079681" cy="47198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>
                <a:solidFill>
                  <a:srgbClr val="00619E"/>
                </a:solidFill>
              </a:rPr>
              <a:t>Общая площадь жилых помещений:</a:t>
            </a:r>
          </a:p>
          <a:p>
            <a:pPr algn="ctr"/>
            <a:r>
              <a:rPr lang="ru-RU" sz="2600" dirty="0" smtClean="0">
                <a:solidFill>
                  <a:srgbClr val="000000"/>
                </a:solidFill>
              </a:rPr>
              <a:t>397050 </a:t>
            </a:r>
            <a:r>
              <a:rPr lang="ru-RU" sz="2600" dirty="0">
                <a:solidFill>
                  <a:srgbClr val="000000"/>
                </a:solidFill>
              </a:rPr>
              <a:t>кв. </a:t>
            </a:r>
            <a:r>
              <a:rPr lang="ru-RU" sz="2600" dirty="0" smtClean="0">
                <a:solidFill>
                  <a:srgbClr val="000000"/>
                </a:solidFill>
              </a:rPr>
              <a:t>метров </a:t>
            </a:r>
            <a:r>
              <a:rPr lang="ru-RU" sz="2600" dirty="0">
                <a:solidFill>
                  <a:srgbClr val="000000"/>
                </a:solidFill>
              </a:rPr>
              <a:t/>
            </a:r>
            <a:br>
              <a:rPr lang="ru-RU" sz="2600" dirty="0">
                <a:solidFill>
                  <a:srgbClr val="000000"/>
                </a:solidFill>
              </a:rPr>
            </a:br>
            <a:r>
              <a:rPr lang="ru-RU" sz="2600" dirty="0" smtClean="0">
                <a:solidFill>
                  <a:srgbClr val="000000"/>
                </a:solidFill>
              </a:rPr>
              <a:t>145,3% </a:t>
            </a:r>
            <a:r>
              <a:rPr lang="ru-RU" sz="2600" dirty="0">
                <a:solidFill>
                  <a:srgbClr val="000000"/>
                </a:solidFill>
              </a:rPr>
              <a:t>к </a:t>
            </a:r>
            <a:r>
              <a:rPr lang="ru-RU" sz="2600" dirty="0" smtClean="0">
                <a:solidFill>
                  <a:srgbClr val="000000"/>
                </a:solidFill>
              </a:rPr>
              <a:t>январю-июню </a:t>
            </a:r>
            <a:r>
              <a:rPr lang="ru-RU" sz="2600" dirty="0">
                <a:solidFill>
                  <a:srgbClr val="000000"/>
                </a:solidFill>
              </a:rPr>
              <a:t>2020 года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E77EBC0-858F-4F8B-A01E-C652FE5E133E}"/>
              </a:ext>
            </a:extLst>
          </p:cNvPr>
          <p:cNvSpPr/>
          <p:nvPr/>
        </p:nvSpPr>
        <p:spPr>
          <a:xfrm>
            <a:off x="945571" y="4592782"/>
            <a:ext cx="2141637" cy="170658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0" h="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err="1" smtClean="0">
                <a:solidFill>
                  <a:schemeClr val="tx2">
                    <a:lumMod val="10000"/>
                  </a:schemeClr>
                </a:solidFill>
              </a:rPr>
              <a:t>Курьинский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(в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7,7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р.)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;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err="1" smtClean="0">
                <a:solidFill>
                  <a:schemeClr val="tx2">
                    <a:lumMod val="10000"/>
                  </a:schemeClr>
                </a:solidFill>
              </a:rPr>
              <a:t>Баевский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(в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3,4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р.)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;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г. Новоалтайск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(в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2,5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р.)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;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г. Рубцовск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(в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2,4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р.)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;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err="1" smtClean="0">
                <a:solidFill>
                  <a:schemeClr val="tx2">
                    <a:lumMod val="10000"/>
                  </a:schemeClr>
                </a:solidFill>
              </a:rPr>
              <a:t>Хабарский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(в 2,3 р.);</a:t>
            </a:r>
          </a:p>
          <a:p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- </a:t>
            </a:r>
            <a:r>
              <a:rPr lang="ru-RU" sz="1400" dirty="0" err="1" smtClean="0">
                <a:solidFill>
                  <a:schemeClr val="tx2">
                    <a:lumMod val="10000"/>
                  </a:schemeClr>
                </a:solidFill>
              </a:rPr>
              <a:t>Косихинский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(в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2,0 </a:t>
            </a:r>
            <a:r>
              <a:rPr lang="ru-RU" sz="1400" dirty="0">
                <a:solidFill>
                  <a:schemeClr val="tx2">
                    <a:lumMod val="10000"/>
                  </a:schemeClr>
                </a:solidFill>
              </a:rPr>
              <a:t>р.)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;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</a:rPr>
              <a:t>- г. Бийск (в 2,0 р.)</a:t>
            </a:r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1400" dirty="0">
              <a:solidFill>
                <a:schemeClr val="tx2">
                  <a:lumMod val="10000"/>
                </a:schemeClr>
              </a:solidFill>
            </a:endParaRPr>
          </a:p>
          <a:p>
            <a:endParaRPr lang="ru-RU" sz="1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10000"/>
                </a:schemeClr>
              </a:solidFill>
              <a:latin typeface="+mj-lt"/>
            </a:endParaRPr>
          </a:p>
          <a:p>
            <a:endParaRPr lang="ru-RU" sz="10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3459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112</Words>
  <Application>Microsoft Office PowerPoint</Application>
  <PresentationFormat>Произвольный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Максимова Светлана Григорьевна</dc:creator>
  <cp:lastModifiedBy>Вдовина Наталья Петровна</cp:lastModifiedBy>
  <cp:revision>37</cp:revision>
  <cp:lastPrinted>2021-04-16T04:10:42Z</cp:lastPrinted>
  <dcterms:created xsi:type="dcterms:W3CDTF">2021-03-17T09:22:20Z</dcterms:created>
  <dcterms:modified xsi:type="dcterms:W3CDTF">2021-07-19T05:34:35Z</dcterms:modified>
</cp:coreProperties>
</file>